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67" r:id="rId3"/>
    <p:sldId id="258" r:id="rId4"/>
    <p:sldId id="264" r:id="rId5"/>
    <p:sldId id="259" r:id="rId6"/>
    <p:sldId id="260" r:id="rId7"/>
    <p:sldId id="261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E"/>
    <a:srgbClr val="A5ACAF"/>
    <a:srgbClr val="101E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343" autoAdjust="0"/>
  </p:normalViewPr>
  <p:slideViewPr>
    <p:cSldViewPr snapToGrid="0">
      <p:cViewPr varScale="1">
        <p:scale>
          <a:sx n="105" d="100"/>
          <a:sy n="105" d="100"/>
        </p:scale>
        <p:origin x="138" y="16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jpg>
</file>

<file path=ppt/media/image12.jpeg>
</file>

<file path=ppt/media/image13.png>
</file>

<file path=ppt/media/image15.jpg>
</file>

<file path=ppt/media/image16.jpg>
</file>

<file path=ppt/media/image17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203997-89E5-44F7-A26B-ED3F5D29E8D0}" type="datetimeFigureOut">
              <a:rPr lang="en-US" smtClean="0"/>
              <a:t>2019-05-21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E11D8F-AAC1-40A4-AD42-EB1FB76C0D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5741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Python Syntax (Data and Expressions)</a:t>
            </a:r>
          </a:p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Control Structures and Conditions</a:t>
            </a:r>
          </a:p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Functions</a:t>
            </a:r>
          </a:p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File handling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11D8F-AAC1-40A4-AD42-EB1FB76C0D2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246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Python Syntax (Data and Expressions)</a:t>
            </a:r>
          </a:p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Control Structures and Conditions</a:t>
            </a:r>
          </a:p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Functions</a:t>
            </a:r>
          </a:p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File handling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11D8F-AAC1-40A4-AD42-EB1FB76C0D2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2786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E11D8F-AAC1-40A4-AD42-EB1FB76C0D2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4189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  <p:transition spd="med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  <p:transition spd="med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  <p:transition spd="med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  <p:transition spd="med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transition spd="med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Eigth level</a:t>
            </a:r>
          </a:p>
          <a:p>
            <a:pPr lvl="8"/>
            <a:r>
              <a:rPr lang="en-US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2019-05-21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push/>
  </p:transition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github.com/makeriet/Introduction-to-programming-in-python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openxmlformats.org/officeDocument/2006/relationships/image" Target="../media/image11.jpg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4595" y="1195607"/>
            <a:ext cx="5910966" cy="366528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2221" y="788440"/>
            <a:ext cx="6634904" cy="2268559"/>
          </a:xfrm>
        </p:spPr>
        <p:txBody>
          <a:bodyPr>
            <a:normAutofit fontScale="90000"/>
          </a:bodyPr>
          <a:lstStyle/>
          <a:p>
            <a:pPr algn="l"/>
            <a:r>
              <a:rPr lang="en-US" sz="4400" dirty="0" smtClean="0"/>
              <a:t>Introduction to Programming </a:t>
            </a:r>
            <a:br>
              <a:rPr lang="en-US" sz="4400" dirty="0" smtClean="0"/>
            </a:br>
            <a:r>
              <a:rPr lang="en-US" dirty="0" smtClean="0"/>
              <a:t>in </a:t>
            </a:r>
            <a:br>
              <a:rPr lang="en-US" dirty="0" smtClean="0"/>
            </a:br>
            <a:r>
              <a:rPr lang="en-US" dirty="0" smtClean="0"/>
              <a:t>Python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42221" y="3319245"/>
            <a:ext cx="6096000" cy="872034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US" b="1" dirty="0" smtClean="0">
                <a:latin typeface="Arial" panose="020B0604020202020204" pitchFamily="34" charset="0"/>
                <a:cs typeface="Arial" panose="020B0604020202020204" pitchFamily="34" charset="0"/>
              </a:rPr>
              <a:t>Master’s Universal 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Design of ICT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Abhijeet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Sapkota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179" y="6253655"/>
            <a:ext cx="1300821" cy="60434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21" y="4453525"/>
            <a:ext cx="1905000" cy="1905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447221" y="5553170"/>
            <a:ext cx="7106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GitHub link:</a:t>
            </a:r>
            <a:endParaRPr lang="en-US" sz="1600" dirty="0" smtClean="0">
              <a:hlinkClick r:id="rId6"/>
            </a:endParaRPr>
          </a:p>
          <a:p>
            <a:r>
              <a:rPr lang="en-US" sz="1600" dirty="0" smtClean="0"/>
              <a:t>(https</a:t>
            </a:r>
            <a:r>
              <a:rPr lang="en-US" sz="1600" dirty="0"/>
              <a:t>://</a:t>
            </a:r>
            <a:r>
              <a:rPr lang="en-US" sz="1600" dirty="0" smtClean="0"/>
              <a:t>github.com/makeriet/Introduction-to-programming-in-python)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65516356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‘Python’ programming language	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01899" y="2063085"/>
            <a:ext cx="9968240" cy="540415"/>
          </a:xfrm>
        </p:spPr>
        <p:txBody>
          <a:bodyPr anchor="t">
            <a:noAutofit/>
          </a:bodyPr>
          <a:lstStyle/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Clear and powerful programming language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160156" y="2931734"/>
            <a:ext cx="10572808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Elegant syntax, making program code easier to read</a:t>
            </a:r>
            <a:endParaRPr lang="en-US" dirty="0"/>
          </a:p>
          <a:p>
            <a:pPr>
              <a:buFont typeface="Arial" panose="020B0604020202020204" pitchFamily="34" charset="0"/>
              <a:buChar char="#"/>
            </a:pPr>
            <a:endParaRPr lang="en-US" sz="1800" dirty="0" smtClean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2807576" y="3771900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Comes with large standard library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4271460" y="4685235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Interactive mode for short snippet of code</a:t>
            </a:r>
            <a:endParaRPr lang="en-US" sz="1800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179" y="6253655"/>
            <a:ext cx="1300821" cy="60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275737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Why python?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1047577" y="1844860"/>
            <a:ext cx="2963043" cy="1638599"/>
            <a:chOff x="6731688" y="1198323"/>
            <a:chExt cx="5750284" cy="2911524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3936" y="2027621"/>
              <a:ext cx="5268036" cy="2082226"/>
            </a:xfrm>
            <a:prstGeom prst="rect">
              <a:avLst/>
            </a:prstGeom>
            <a:ln>
              <a:noFill/>
            </a:ln>
            <a:effectLst>
              <a:reflection blurRad="12700" stA="30000" endPos="30000" dist="5000" dir="5400000" sy="-100000" algn="bl" rotWithShape="0"/>
            </a:effectLst>
            <a:scene3d>
              <a:camera prst="perspectiveLeft"/>
              <a:lightRig rig="threePt" dir="t">
                <a:rot lat="0" lon="0" rev="2700000"/>
              </a:lightRig>
            </a:scene3d>
            <a:sp3d>
              <a:bevelT w="63500" h="50800"/>
            </a:sp3d>
          </p:spPr>
        </p:pic>
        <p:sp>
          <p:nvSpPr>
            <p:cNvPr id="10" name="Rectangle 9"/>
            <p:cNvSpPr/>
            <p:nvPr/>
          </p:nvSpPr>
          <p:spPr>
            <a:xfrm rot="21415166">
              <a:off x="6731688" y="1198323"/>
              <a:ext cx="3230373" cy="4565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6160">
                <a:lnSpc>
                  <a:spcPct val="150000"/>
                </a:lnSpc>
              </a:pPr>
              <a:r>
                <a:rPr lang="en-US" dirty="0"/>
                <a:t>Perfect to begin programming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3940494" y="3219749"/>
            <a:ext cx="1678184" cy="1524560"/>
            <a:chOff x="579178" y="3634278"/>
            <a:chExt cx="3662405" cy="2923938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9178" y="4498113"/>
              <a:ext cx="3662405" cy="2060103"/>
            </a:xfrm>
            <a:prstGeom prst="rect">
              <a:avLst/>
            </a:prstGeom>
            <a:ln>
              <a:noFill/>
            </a:ln>
            <a:effectLst>
              <a:reflection blurRad="12700" stA="30000" endPos="30000" dist="5000" dir="5400000" sy="-100000" algn="bl" rotWithShape="0"/>
            </a:effectLst>
            <a:scene3d>
              <a:camera prst="perspectiveContrastingLeftFacing">
                <a:rot lat="300000" lon="19800000" rev="0"/>
              </a:camera>
              <a:lightRig rig="threePt" dir="t">
                <a:rot lat="0" lon="0" rev="2700000"/>
              </a:lightRig>
            </a:scene3d>
            <a:sp3d>
              <a:bevelT w="63500" h="50800"/>
            </a:sp3d>
          </p:spPr>
        </p:pic>
        <p:sp>
          <p:nvSpPr>
            <p:cNvPr id="14" name="Rectangle 13"/>
            <p:cNvSpPr/>
            <p:nvPr/>
          </p:nvSpPr>
          <p:spPr>
            <a:xfrm>
              <a:off x="1404335" y="3634278"/>
              <a:ext cx="2012089" cy="4565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6160">
                <a:lnSpc>
                  <a:spcPct val="150000"/>
                </a:lnSpc>
              </a:pPr>
              <a:r>
                <a:rPr lang="en-US" dirty="0" smtClean="0"/>
                <a:t>Large Community</a:t>
              </a:r>
              <a:endParaRPr lang="en-US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8148009" y="2934147"/>
            <a:ext cx="2684718" cy="1283886"/>
            <a:chOff x="2667356" y="-837774"/>
            <a:chExt cx="4357334" cy="2043883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91571" flipH="1">
              <a:off x="3366107" y="-837774"/>
              <a:ext cx="3658583" cy="2002535"/>
            </a:xfrm>
            <a:prstGeom prst="rect">
              <a:avLst/>
            </a:prstGeom>
            <a:ln>
              <a:noFill/>
            </a:ln>
            <a:effectLst>
              <a:reflection blurRad="12700" stA="30000" endPos="30000" dist="5000" dir="5400000" sy="-100000" algn="bl" rotWithShape="0"/>
            </a:effectLst>
            <a:scene3d>
              <a:camera prst="perspectiveContrastingLeftFacing">
                <a:rot lat="300000" lon="19800000" rev="0"/>
              </a:camera>
              <a:lightRig rig="threePt" dir="t">
                <a:rot lat="0" lon="0" rev="2700000"/>
              </a:lightRig>
            </a:scene3d>
            <a:sp3d>
              <a:bevelT w="63500" h="50800"/>
            </a:sp3d>
          </p:spPr>
        </p:pic>
        <p:sp>
          <p:nvSpPr>
            <p:cNvPr id="15" name="Rectangle 14"/>
            <p:cNvSpPr/>
            <p:nvPr/>
          </p:nvSpPr>
          <p:spPr>
            <a:xfrm rot="1616551">
              <a:off x="2667356" y="836776"/>
              <a:ext cx="2223686" cy="36933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Artificial Intelligence</a:t>
              </a: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5618678" y="4337381"/>
            <a:ext cx="1792953" cy="2191801"/>
            <a:chOff x="7618466" y="4861226"/>
            <a:chExt cx="2712488" cy="3616662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18466" y="5896604"/>
              <a:ext cx="1955362" cy="2581284"/>
            </a:xfrm>
            <a:prstGeom prst="rect">
              <a:avLst/>
            </a:prstGeom>
            <a:ln w="127000" cap="rnd">
              <a:solidFill>
                <a:srgbClr val="FFFFFF"/>
              </a:solidFill>
            </a:ln>
            <a:effectLst>
              <a:outerShdw blurRad="76200" dist="95250" dir="10500000" sx="97000" sy="23000" kx="900000" algn="br" rotWithShape="0">
                <a:srgbClr val="000000">
                  <a:alpha val="20000"/>
                </a:srgbClr>
              </a:outerShdw>
            </a:effectLst>
            <a:scene3d>
              <a:camera prst="orthographicFront"/>
              <a:lightRig rig="twoPt" dir="t">
                <a:rot lat="0" lon="0" rev="7800000"/>
              </a:lightRig>
            </a:scene3d>
            <a:sp3d contourW="6350">
              <a:bevelT w="50800" h="16510"/>
              <a:contourClr>
                <a:srgbClr val="C0C0C0"/>
              </a:contourClr>
            </a:sp3d>
          </p:spPr>
        </p:pic>
        <p:sp>
          <p:nvSpPr>
            <p:cNvPr id="16" name="Rectangle 15"/>
            <p:cNvSpPr/>
            <p:nvPr/>
          </p:nvSpPr>
          <p:spPr>
            <a:xfrm>
              <a:off x="8306042" y="4861226"/>
              <a:ext cx="2024912" cy="4565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6160">
                <a:lnSpc>
                  <a:spcPct val="150000"/>
                </a:lnSpc>
              </a:pPr>
              <a:r>
                <a:rPr lang="en-US" dirty="0"/>
                <a:t>Machine Learning</a:t>
              </a:r>
            </a:p>
          </p:txBody>
        </p:sp>
      </p:grpSp>
      <p:pic>
        <p:nvPicPr>
          <p:cNvPr id="18" name="Picture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337083" y="393723"/>
            <a:ext cx="2613819" cy="1734296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179" y="6253655"/>
            <a:ext cx="1300821" cy="60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8455660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Overview	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601899" y="2063085"/>
            <a:ext cx="5100401" cy="540415"/>
          </a:xfrm>
        </p:spPr>
        <p:txBody>
          <a:bodyPr anchor="t">
            <a:noAutofit/>
          </a:bodyPr>
          <a:lstStyle/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Preparing </a:t>
            </a:r>
            <a:r>
              <a:rPr lang="en-US" dirty="0" err="1" smtClean="0"/>
              <a:t>PyCharm</a:t>
            </a:r>
            <a:r>
              <a:rPr lang="en-US" dirty="0" smtClean="0"/>
              <a:t> (15 minutes) 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1759245" y="3193937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/>
              <a:t>Python Syntax (Data and Expressions)</a:t>
            </a:r>
          </a:p>
          <a:p>
            <a:pPr>
              <a:buFont typeface="Arial" panose="020B0604020202020204" pitchFamily="34" charset="0"/>
              <a:buChar char="#"/>
            </a:pPr>
            <a:endParaRPr lang="en-US" sz="1800" dirty="0" smtClean="0"/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3507101" y="4191552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Control Structures and Conditions</a:t>
            </a: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5158427" y="5146575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Functions</a:t>
            </a:r>
            <a:endParaRPr lang="en-US" sz="1800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179" y="6253655"/>
            <a:ext cx="1300821" cy="60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790152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Python Syntax (Data and expressions)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87127" y="1626737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Comment</a:t>
            </a:r>
            <a:endParaRPr lang="en-US" sz="1800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661227" y="3153475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/>
              <a:t>F</a:t>
            </a:r>
            <a:r>
              <a:rPr lang="en-US" dirty="0" smtClean="0"/>
              <a:t>irst Program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912120" y="3907910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/>
              <a:t>V</a:t>
            </a:r>
            <a:r>
              <a:rPr lang="en-US" dirty="0" smtClean="0"/>
              <a:t>ariables</a:t>
            </a:r>
            <a:endParaRPr lang="en-US" sz="1800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044357" y="4440480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Data Types</a:t>
            </a:r>
            <a:endParaRPr lang="en-US" sz="1800" dirty="0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953656" y="4999280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Arithmetic Operations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581649" y="5885491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/>
              <a:t>C</a:t>
            </a:r>
            <a:r>
              <a:rPr lang="en-US" dirty="0" smtClean="0"/>
              <a:t>onverting data types </a:t>
            </a:r>
            <a:endParaRPr lang="en-US" sz="1800" dirty="0" smtClean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719414" y="2422051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Keywords</a:t>
            </a:r>
            <a:endParaRPr lang="en-US" sz="1800" dirty="0" smtClean="0"/>
          </a:p>
        </p:txBody>
      </p:sp>
      <p:grpSp>
        <p:nvGrpSpPr>
          <p:cNvPr id="24" name="Group 23"/>
          <p:cNvGrpSpPr/>
          <p:nvPr/>
        </p:nvGrpSpPr>
        <p:grpSpPr>
          <a:xfrm>
            <a:off x="2368627" y="1637754"/>
            <a:ext cx="12038020" cy="2652102"/>
            <a:chOff x="2368627" y="1637754"/>
            <a:chExt cx="12038020" cy="2652102"/>
          </a:xfrm>
        </p:grpSpPr>
        <p:sp>
          <p:nvSpPr>
            <p:cNvPr id="22" name="Freeform 21"/>
            <p:cNvSpPr/>
            <p:nvPr/>
          </p:nvSpPr>
          <p:spPr>
            <a:xfrm>
              <a:off x="2368627" y="1685581"/>
              <a:ext cx="6026590" cy="2313542"/>
            </a:xfrm>
            <a:custGeom>
              <a:avLst/>
              <a:gdLst>
                <a:gd name="connsiteX0" fmla="*/ 0 w 6147412"/>
                <a:gd name="connsiteY0" fmla="*/ 969484 h 2313542"/>
                <a:gd name="connsiteX1" fmla="*/ 6147412 w 6147412"/>
                <a:gd name="connsiteY1" fmla="*/ 0 h 2313542"/>
                <a:gd name="connsiteX2" fmla="*/ 6147412 w 6147412"/>
                <a:gd name="connsiteY2" fmla="*/ 2313542 h 2313542"/>
                <a:gd name="connsiteX3" fmla="*/ 0 w 6147412"/>
                <a:gd name="connsiteY3" fmla="*/ 969484 h 231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47412" h="2313542">
                  <a:moveTo>
                    <a:pt x="0" y="969484"/>
                  </a:moveTo>
                  <a:lnTo>
                    <a:pt x="6147412" y="0"/>
                  </a:lnTo>
                  <a:lnTo>
                    <a:pt x="6147412" y="2313542"/>
                  </a:lnTo>
                  <a:lnTo>
                    <a:pt x="0" y="969484"/>
                  </a:lnTo>
                  <a:close/>
                </a:path>
              </a:pathLst>
            </a:custGeom>
            <a:noFill/>
            <a:ln w="19050">
              <a:solidFill>
                <a:srgbClr val="FFFFF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noFill/>
              </a:endParaRPr>
            </a:p>
          </p:txBody>
        </p:sp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461269" y="1637754"/>
              <a:ext cx="5945378" cy="2652102"/>
            </a:xfrm>
            <a:prstGeom prst="rect">
              <a:avLst/>
            </a:prstGeom>
          </p:spPr>
        </p:pic>
      </p:grpSp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179" y="6253655"/>
            <a:ext cx="1300821" cy="60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029372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Control Structures and Conditions</a:t>
            </a: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54076" y="1728350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Syntax</a:t>
            </a:r>
            <a:endParaRPr lang="en-US" sz="1800" dirty="0" smtClean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017857" y="3430307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Sequential </a:t>
            </a:r>
            <a:r>
              <a:rPr lang="en-US" dirty="0"/>
              <a:t>control </a:t>
            </a:r>
            <a:r>
              <a:rPr lang="en-US" dirty="0" smtClean="0"/>
              <a:t>flow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609263" y="4324839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Selection </a:t>
            </a:r>
            <a:r>
              <a:rPr lang="en-US" dirty="0"/>
              <a:t>control flow</a:t>
            </a:r>
          </a:p>
          <a:p>
            <a:pPr>
              <a:buFont typeface="Arial" panose="020B0604020202020204" pitchFamily="34" charset="0"/>
              <a:buChar char="#"/>
            </a:pPr>
            <a:endParaRPr lang="en-US" dirty="0" smtClean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204942" y="5174703"/>
            <a:ext cx="6167743" cy="12539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Iterative/Loop </a:t>
            </a:r>
            <a:r>
              <a:rPr lang="en-US" dirty="0" smtClean="0"/>
              <a:t>control </a:t>
            </a:r>
            <a:r>
              <a:rPr lang="en-US" dirty="0" smtClean="0"/>
              <a:t>flow 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sz="1600" dirty="0" smtClean="0"/>
              <a:t>repetition</a:t>
            </a:r>
            <a:r>
              <a:rPr lang="en-US" dirty="0" smtClean="0"/>
              <a:t>)</a:t>
            </a:r>
            <a:endParaRPr lang="en-US" sz="1800" dirty="0" smtClean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790641" y="2606643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Indentation</a:t>
            </a:r>
            <a:endParaRPr lang="en-US" sz="1800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179" y="6253655"/>
            <a:ext cx="1300821" cy="60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918442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Functions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543059" y="1639355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Syntax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32397" y="2449099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Defining functions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802652" y="3197578"/>
            <a:ext cx="6167743" cy="146830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Types of functions</a:t>
            </a:r>
          </a:p>
          <a:p>
            <a:pPr marL="457010" lvl="1" indent="0">
              <a:buNone/>
            </a:pPr>
            <a:r>
              <a:rPr lang="en-US" sz="1600" i="1" dirty="0" smtClean="0"/>
              <a:t>	1. Non- value returning  </a:t>
            </a:r>
          </a:p>
          <a:p>
            <a:pPr marL="457010" lvl="1" indent="0">
              <a:buNone/>
            </a:pPr>
            <a:r>
              <a:rPr lang="en-US" sz="1600" i="1" dirty="0"/>
              <a:t>	</a:t>
            </a:r>
            <a:r>
              <a:rPr lang="en-US" sz="1600" i="1" dirty="0" smtClean="0"/>
              <a:t>	2. Value returning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066509" y="5810529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Arguments and Parameters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4664413" y="4861306"/>
            <a:ext cx="6167743" cy="558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3444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#"/>
            </a:pPr>
            <a:r>
              <a:rPr lang="en-US" dirty="0" smtClean="0"/>
              <a:t>Calling function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179" y="6253655"/>
            <a:ext cx="1300821" cy="60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112183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179" y="6253655"/>
            <a:ext cx="1300821" cy="60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180292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9788" y="1690686"/>
            <a:ext cx="5746187" cy="423816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162031" y="1690686"/>
            <a:ext cx="5029969" cy="423816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1179" y="6253655"/>
            <a:ext cx="1300821" cy="604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998616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TM16401375[[fn=Madison]]</Template>
  <TotalTime>969</TotalTime>
  <Words>158</Words>
  <Application>Microsoft Office PowerPoint</Application>
  <PresentationFormat>Widescreen</PresentationFormat>
  <Paragraphs>53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MS Shell Dlg 2</vt:lpstr>
      <vt:lpstr>Wingdings</vt:lpstr>
      <vt:lpstr>Wingdings 3</vt:lpstr>
      <vt:lpstr>Madison</vt:lpstr>
      <vt:lpstr>Introduction to Programming  in  Python</vt:lpstr>
      <vt:lpstr>‘Python’ programming language </vt:lpstr>
      <vt:lpstr>Why python?</vt:lpstr>
      <vt:lpstr>Overview </vt:lpstr>
      <vt:lpstr>Python Syntax (Data and expressions)</vt:lpstr>
      <vt:lpstr>Control Structures and Conditions</vt:lpstr>
      <vt:lpstr>Functions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python programming</dc:title>
  <dc:creator>Shadowjeet</dc:creator>
  <cp:lastModifiedBy>Shadowjeet</cp:lastModifiedBy>
  <cp:revision>59</cp:revision>
  <dcterms:created xsi:type="dcterms:W3CDTF">2019-03-04T21:45:59Z</dcterms:created>
  <dcterms:modified xsi:type="dcterms:W3CDTF">2019-05-21T03:11:56Z</dcterms:modified>
</cp:coreProperties>
</file>

<file path=docProps/thumbnail.jpeg>
</file>